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9.svg" ContentType="image/svg+xml"/>
  <Override PartName="/ppt/media/image21.svg" ContentType="image/svg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317" r:id="rId3"/>
    <p:sldId id="316" r:id="rId4"/>
    <p:sldId id="315" r:id="rId5"/>
    <p:sldId id="320" r:id="rId6"/>
    <p:sldId id="318" r:id="rId7"/>
    <p:sldId id="319" r:id="rId8"/>
    <p:sldId id="321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07" r:id="rId17"/>
    <p:sldId id="304" r:id="rId18"/>
    <p:sldId id="257" r:id="rId20"/>
    <p:sldId id="258" r:id="rId21"/>
    <p:sldId id="259" r:id="rId22"/>
    <p:sldId id="261" r:id="rId23"/>
    <p:sldId id="262" r:id="rId24"/>
    <p:sldId id="263" r:id="rId25"/>
    <p:sldId id="264" r:id="rId26"/>
    <p:sldId id="265" r:id="rId27"/>
    <p:sldId id="266" r:id="rId28"/>
    <p:sldId id="269" r:id="rId29"/>
    <p:sldId id="288" r:id="rId30"/>
    <p:sldId id="292" r:id="rId31"/>
    <p:sldId id="293" r:id="rId32"/>
    <p:sldId id="294" r:id="rId33"/>
    <p:sldId id="295" r:id="rId34"/>
    <p:sldId id="296" r:id="rId35"/>
    <p:sldId id="286" r:id="rId36"/>
  </p:sldIdLst>
  <p:sldSz cx="18288000" cy="10287000"/>
  <p:notesSz cx="6858000" cy="9144000"/>
  <p:embeddedFontLst>
    <p:embeddedFont>
      <p:font typeface="黑体" panose="02010609060101010101" charset="-122"/>
      <p:regular r:id="rId40"/>
    </p:embeddedFont>
    <p:embeddedFont>
      <p:font typeface="方正舒体" panose="02010601030101010101" pitchFamily="2" charset="-122"/>
      <p:regular r:id="rId41"/>
    </p:embeddedFont>
    <p:embeddedFont>
      <p:font typeface="微软雅黑" panose="020B0503020204020204" pitchFamily="34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2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22" autoAdjust="0"/>
  </p:normalViewPr>
  <p:slideViewPr>
    <p:cSldViewPr showGuides="1">
      <p:cViewPr varScale="1">
        <p:scale>
          <a:sx n="58" d="100"/>
          <a:sy n="58" d="100"/>
        </p:scale>
        <p:origin x="533" y="77"/>
      </p:cViewPr>
      <p:guideLst>
        <p:guide orient="horz" pos="2176"/>
        <p:guide pos="28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3.xml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下面由我来为大家展示我们小组的例外与中断处理部分。我将从我将首先介绍例外与中断处理的硬件基础CP0协处理器，然后从整体上介绍我们的例外与中断的处理思路，最后介绍结合具体代码，实现特权指令与仿真测试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 根据仿真波形，可以看到CP0_write_data为$1中的内容0x10000401，在下一个时钟周期status寄存器的内容得到修改。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  协处理器实际上是由若干寄存器和其控制逻辑组合而成的寄存器堆，其中的寄存器反映着处理器的运行状态。异常发生时的检测和处理都由CP0中的寄存器来定义和控制。</a:t>
            </a:r>
            <a:endParaRPr lang="en-US"/>
          </a:p>
          <a:p>
            <a:r>
              <a:rPr lang="en-US"/>
              <a:t>         我们实现的CP0协处理器中有6个寄存器，分别是：1、记录最近一次地址相关异常地址的BadVAddr寄存器；2、负责处理器周期计数的Count寄存器；3、负责定时中断控制的Compare寄存器；4、记录处理器状态的Status寄存器；5、记录上一次异常发生原因的Cause寄存器；6、记录上一次异常时pc的EPC寄存器。这6个寄存器具体字段的含义均可以通过A02系统指令规范和A06自己动手写CPU进行查询，这里不再赘述。</a:t>
            </a:r>
            <a:endParaRPr lang="en-US"/>
          </a:p>
          <a:p>
            <a:r>
              <a:rPr lang="en-US"/>
              <a:t>         CP0协处理器中的寄存器都是程序员可见的，因此程序员可以对其进行读写操作，读写操作通过MTC0、MFC0这样的特权指令实现。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在实现了CP0协处理器中的寄存器之后，需要对其读写过程进行优化，仿照RegReadProxy模块为CP0提供CP0ReadProxy模块，用来解决数据相关冲突问题。</a:t>
            </a:r>
            <a:endParaRPr lang="en-US"/>
          </a:p>
          <a:p>
            <a:r>
              <a:rPr lang="en-US"/>
              <a:t>在上述实现的基础上，便可以开始对例外和中断进行处理。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  异常是某些事件打断了程序的正常执行，在CPU中一共需要实现6类异常，分别是：1、地址相关异常，如加载数据地址未对齐，存储数据地址未对齐；2、系统调用，如执行了系统调用指令syscall；3、断点异常，如执行了断点指令break；4、溢出异常，如运算指令add，addi，sub运算溢出；5、保留指令异常，即试图执行CPU没有实现的指令；6、中断异常Interrupt</a:t>
            </a:r>
            <a:endParaRPr lang="en-US"/>
          </a:p>
          <a:p>
            <a:r>
              <a:rPr lang="en-US"/>
              <a:t>         在操作系统课程中我们学习到，当异常发生后，系统会自动调用异常处理程序进行具体的异常处理，待处理完毕后，返回异常发生的位置继续执行。实验指导书为我们提供了异常处理程序的入口地址380H。</a:t>
            </a:r>
            <a:endParaRPr lang="en-US"/>
          </a:p>
          <a:p>
            <a:r>
              <a:rPr lang="en-US"/>
              <a:t>         基于精确异常的要求，必须要求异常发生的顺序与指令顺序相同，但是对于流水线处理器而言异常会在不同阶段发生。针对这个问题，我们的解决方法是：选定一个特定的流水级统一处理异常，在其他阶段只检测异常并生成相应的异常信号，综合考虑6种异常之后，我们选定mem级作为统一处理异常的阶段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 对于异常的判断，需要分流水级进行：</a:t>
            </a:r>
            <a:endParaRPr lang="en-US"/>
          </a:p>
          <a:p>
            <a:r>
              <a:rPr lang="en-US"/>
              <a:t>1、在IF阶段，需要对指令的地址是否对齐进行判断，若未对齐触发地址异常，生成相应的信号：ft_adel_flag。</a:t>
            </a:r>
            <a:endParaRPr lang="en-US"/>
          </a:p>
          <a:p>
            <a:endParaRPr lang="en-US"/>
          </a:p>
          <a:p>
            <a:r>
              <a:rPr lang="en-US"/>
              <a:t>2、在ID阶段，需要对是否是断点指令、系统调用指令、异常返回指令，保留指令异常、溢出异常进行判断，主要在ExpectionGen模块生成相应的信号：break_flag、syscall_flag、eret_flag、ri_flag、ov_flag，并将这些信号融合为exc后传递到EX级。此外，还需要将currentpc传递到EX级。</a:t>
            </a:r>
            <a:endParaRPr lang="en-US"/>
          </a:p>
          <a:p>
            <a:endParaRPr lang="en-US"/>
          </a:p>
          <a:p>
            <a:r>
              <a:rPr lang="en-US"/>
              <a:t>3、在EX阶段，需要对溢出异常进行判断，生成相应信号：ov_exc，将异常信号融合进exc后传至MEM级，并将currentpc传至MEM级。</a:t>
            </a:r>
            <a:endParaRPr lang="en-US"/>
          </a:p>
          <a:p>
            <a:endParaRPr lang="en-US"/>
          </a:p>
          <a:p>
            <a:r>
              <a:rPr lang="en-US"/>
              <a:t>4、在MEM阶段，结合CP0寄存器的内容，需要对中断，读写地址异常进行判断，生成相应信号：int_occured、int_enabled、adel_flag、ades_flag，再根据传过来的exc信号，对需要处理的异常进行判断。</a:t>
            </a:r>
            <a:endParaRPr lang="en-US"/>
          </a:p>
          <a:p>
            <a:endParaRPr lang="en-US"/>
          </a:p>
          <a:p>
            <a:r>
              <a:rPr lang="en-US"/>
              <a:t>       由于在WB级不检测异常，所以在MEM级会将异常信号和相应的pc信号传至CP0，接下来就是对异常的处理。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对异常进行处理时主要涉及CP0寄存器和piplinecontroler模块。</a:t>
            </a:r>
            <a:endParaRPr lang="en-US"/>
          </a:p>
          <a:p>
            <a:endParaRPr lang="en-US"/>
          </a:p>
          <a:p>
            <a:r>
              <a:rPr lang="en-US"/>
              <a:t>piplinecontroller模块接收来自CP0的epc信号，来自MEM级的exc信号，负责：1、提供例外处理程序的入口地址380H；2、程序返回时生成flush信号冲刷流水线；3、提供程序返回时重新开始执行的指令的pc</a:t>
            </a:r>
            <a:endParaRPr lang="en-US"/>
          </a:p>
          <a:p>
            <a:endParaRPr lang="en-US"/>
          </a:p>
          <a:p>
            <a:r>
              <a:rPr lang="en-US"/>
              <a:t>CP0寄存器需要接收来自MEM级的exc异常类型信号，来自EXMEM模块的currentpc和delayslot信号，主要负责：1、BadVAddr寄存器记录与地址异常的PC；2、status寄存器根据异常处理情况修改exl位；3、cause寄存器记录上次发生的例外；4、epc寄存器记录上次发生例外的pc；5、根据当前指令是否在延迟操中生成异常处理完毕后开始执行的pc</a:t>
            </a:r>
            <a:endParaRPr lang="en-US"/>
          </a:p>
          <a:p>
            <a:endParaRPr lang="en-US"/>
          </a:p>
          <a:p>
            <a:r>
              <a:rPr lang="en-US"/>
              <a:t>具体的修改细节通过查阅实验指导书和自己动手写CPU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接下来，将详细介绍特权指令mtc0的实现过程和相应的仿真测试。</a:t>
            </a:r>
            <a:endParaRPr lang="en-US"/>
          </a:p>
          <a:p>
            <a:r>
              <a:rPr lang="en-US"/>
              <a:t>查阅实验指导书，指令的要求是将指定寄存器中的内容写进指定CP0寄存器。</a:t>
            </a:r>
            <a:endParaRPr lang="en-US"/>
          </a:p>
          <a:p>
            <a:r>
              <a:rPr lang="en-US"/>
              <a:t>实现思路如下：1、在译码阶段根据指令，在RegGen模块读出地址为rt寄存器的值，在CP0Gen模块生成对CP0的写信号和地址；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2、在执行阶段确定要写入的CP0寄存器的值，将这些信息传递到访存阶段；3、在访存阶段将这些信息传递到写回阶段；4、在写回阶段根据这些信息修改CP0中地址为【rd，sel】的寄存器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接下来，我们编写相应的测试程序，对mtc0指令进行仿真测试。这段测试程序是仿照A06实验指导书编写的，首先给$1寄存器赋值，然后将$1中的内容写入CP0中的status寄存器。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tags" Target="../tags/tag2.xml"/><Relationship Id="rId3" Type="http://schemas.openxmlformats.org/officeDocument/2006/relationships/image" Target="../media/image24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-1240930"/>
            <a:ext cx="18284928" cy="4309045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4810" y="4389766"/>
            <a:ext cx="1039484" cy="103948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810" y="6881677"/>
            <a:ext cx="1039484" cy="103948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21242" y="4389766"/>
            <a:ext cx="1039484" cy="10394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21242" y="6881677"/>
            <a:ext cx="1039484" cy="10394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593234"/>
            <a:ext cx="3706586" cy="203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15"/>
              </a:lnSpc>
            </a:pPr>
            <a:r>
              <a:rPr lang="en-US" sz="11865">
                <a:solidFill>
                  <a:srgbClr val="FFFFFF"/>
                </a:solidFill>
                <a:ea typeface="思源黑体-超粗体 Bold"/>
              </a:rPr>
              <a:t>目录</a:t>
            </a:r>
            <a:endParaRPr lang="en-US" sz="11865">
              <a:solidFill>
                <a:srgbClr val="FFFFFF"/>
              </a:solidFill>
              <a:ea typeface="思源黑体-超粗体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294941" y="1720215"/>
            <a:ext cx="8044072" cy="90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0"/>
              </a:lnSpc>
            </a:pPr>
            <a:r>
              <a:rPr lang="en-US" sz="5255">
                <a:solidFill>
                  <a:srgbClr val="FFFFFF"/>
                </a:solidFill>
                <a:latin typeface="思源黑体-超粗体" panose="020B0A00000000000000" charset="-122"/>
              </a:rPr>
              <a:t>CATALOGUE</a:t>
            </a:r>
            <a:endParaRPr lang="en-US" sz="5255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7579" y="4454414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464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7579" y="6946326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464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74011" y="4454414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464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74011" y="6946326"/>
            <a:ext cx="1147875" cy="78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5"/>
              </a:lnSpc>
            </a:pPr>
            <a:r>
              <a:rPr lang="en-US" sz="464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464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45454" y="4561720"/>
            <a:ext cx="4379663" cy="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基础指令扩展</a:t>
            </a:r>
            <a:endParaRPr 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643521" y="6992064"/>
            <a:ext cx="4199818" cy="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例外与中断</a:t>
            </a:r>
            <a:endParaRPr 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321886" y="4557195"/>
            <a:ext cx="4289740" cy="71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乘、除法器</a:t>
            </a:r>
            <a:endParaRPr 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50268" y="6992064"/>
            <a:ext cx="6453597" cy="695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15"/>
              </a:lnSpc>
            </a:pPr>
            <a:r>
              <a:rPr lang="zh-CN" altLang="en-US" sz="4155" dirty="0">
                <a:solidFill>
                  <a:srgbClr val="1F367F"/>
                </a:solidFill>
                <a:ea typeface="思源黑体-超粗体" panose="020B0A00000000000000" charset="-122"/>
              </a:rPr>
              <a:t>创新设计：单向循环流水灯</a:t>
            </a:r>
            <a:endParaRPr lang="en-US" sz="4155" dirty="0">
              <a:solidFill>
                <a:srgbClr val="1F367F"/>
              </a:solidFill>
              <a:ea typeface="思源黑体-超粗体" panose="020B0A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1738" y="1352511"/>
            <a:ext cx="15981451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DIV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en-US" altLang="zh-CN" sz="3600" b="1" dirty="0" err="1">
                <a:latin typeface="黑体" panose="02010609060101010101" charset="-122"/>
                <a:ea typeface="黑体" panose="02010609060101010101" charset="-122"/>
              </a:rPr>
              <a:t>DIVU</a:t>
            </a:r>
            <a:endParaRPr lang="en-US" altLang="zh-CN" sz="3600" b="1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当功能码是 011010 时，表示是 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div 指令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，有符号除法运算。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指令用法为:div rs,rt。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指令作用为:{HI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LO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}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&lt;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rs /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t，将地址为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s的通用寄存器的值，与地址为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t的通用寄存器的值，作为有符号数进行除法运算，将商保存到寄存器 LO，余数保存到寄存器 HI。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当功能码是 011011 时，表示是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divu 指令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，无符号除法运算。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指令用法为:divu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rs,rt。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指令作用为: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{HI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,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LO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}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 &lt;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 rs /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t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将地址为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s的通用寄存器的值，与地址为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r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t的通用寄存器的值，作为无符号数进行除法运算，将商保存到寄存器 LO，余数保存到寄存器 HI。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试商法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1175" y="1646381"/>
            <a:ext cx="16501025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OpenMIPS 设计采用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试商法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实现除法运算，对于32位的除法，至少需要 32个时钟周期才能得到除法结果。下面介绍试商法的一般过程。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设被除数是 m，除数是 n，商保存在 s 中，被除数的位数是 k，其计算步骤如下(为了便于说明，在此处将所有数据的最低位称为第 1位，而不称为第0位)。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）取出被除数的最高位 m[k]，使用被除数的最高位减去除数 n，如果结果大于等于 0，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则商的 s[k]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为1，反之为 0。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sym typeface="+mn-ea"/>
              </a:rPr>
              <a:t>）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如果上一步得出的结果是 0，表示当前的被减数小于除数，则取出被除数剩下的值的最高位 m[k-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1]，与当前被减数组合作为下一轮的被减数:如果上一步得出的结果是1，表示当前的被减数大于除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数，则利用上一步中减法的结果与被除数剩下的值的最高位 m[k-1]组合作为下一轮的被减数。然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后，设置k 等于 k-1。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）新的被减数减去除数，如果结果大于等于 0，则商的 s[k]为 1，否则 s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[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k]为 0，后面的步骤重复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2-3，直到k等于1。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en-US" altLang="zh-CN" sz="2500" b="1" dirty="0">
                <a:solidFill>
                  <a:srgbClr val="000000"/>
                </a:solidFill>
                <a:ea typeface="思源黑体-超粗体" panose="020B0A00000000000000" charset="-122"/>
              </a:rPr>
              <a:t>DIV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的实现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4" name="图片 3" descr="06c528403b215f9ac5321c418b543bd"/>
          <p:cNvPicPr>
            <a:picLocks noChangeAspect="1"/>
          </p:cNvPicPr>
          <p:nvPr/>
        </p:nvPicPr>
        <p:blipFill rotWithShape="1">
          <a:blip r:embed="rId2"/>
          <a:srcRect t="9972"/>
          <a:stretch>
            <a:fillRect/>
          </a:stretch>
        </p:blipFill>
        <p:spPr>
          <a:xfrm>
            <a:off x="1101175" y="3478081"/>
            <a:ext cx="9212204" cy="4027464"/>
          </a:xfrm>
          <a:prstGeom prst="rect">
            <a:avLst/>
          </a:prstGeom>
        </p:spPr>
      </p:pic>
      <p:pic>
        <p:nvPicPr>
          <p:cNvPr id="5" name="图片 4" descr="675e34c03cddacd4a53f44dfe67c589"/>
          <p:cNvPicPr>
            <a:picLocks noChangeAspect="1"/>
          </p:cNvPicPr>
          <p:nvPr/>
        </p:nvPicPr>
        <p:blipFill rotWithShape="1">
          <a:blip r:embed="rId3"/>
          <a:srcRect r="42155"/>
          <a:stretch>
            <a:fillRect/>
          </a:stretch>
        </p:blipFill>
        <p:spPr>
          <a:xfrm>
            <a:off x="10326631" y="2114707"/>
            <a:ext cx="6475057" cy="66293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3396" y="2285067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模块的接口描述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en-US" altLang="zh-CN" sz="2500" b="1" dirty="0">
                <a:solidFill>
                  <a:srgbClr val="000000"/>
                </a:solidFill>
                <a:ea typeface="思源黑体-超粗体" panose="020B0A00000000000000" charset="-122"/>
              </a:rPr>
              <a:t>DIV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的实现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9249" y="1790700"/>
            <a:ext cx="8323351" cy="5862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模块的主要部分是一个状态机，共有四个状态：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DivFree: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除法模块空闲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DivByZero: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除数是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0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DivOn: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除法运算进行中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DivEnd: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除法运算结束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 descr="977496e28473786e443c8afb91ca630"/>
          <p:cNvPicPr>
            <a:picLocks noChangeAspect="1"/>
          </p:cNvPicPr>
          <p:nvPr/>
        </p:nvPicPr>
        <p:blipFill rotWithShape="1">
          <a:blip r:embed="rId2"/>
          <a:srcRect l="17160" r="13617" b="39367"/>
          <a:stretch>
            <a:fillRect/>
          </a:stretch>
        </p:blipFill>
        <p:spPr>
          <a:xfrm>
            <a:off x="6019800" y="2934078"/>
            <a:ext cx="10820400" cy="63758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990600" y="65393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1175" y="726918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63805" y="752001"/>
            <a:ext cx="5908595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en-US" altLang="zh-CN" sz="2500" b="1" dirty="0">
                <a:solidFill>
                  <a:srgbClr val="000000"/>
                </a:solidFill>
                <a:ea typeface="思源黑体-超粗体" panose="020B0A00000000000000" charset="-122"/>
              </a:rPr>
              <a:t>DIV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的实现（待修改）</a:t>
            </a:r>
            <a:endParaRPr lang="en-US" sz="2500" b="1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4" name="图片 3" descr="5b02a964388775ec7426d9280da63e7"/>
          <p:cNvPicPr>
            <a:picLocks noChangeAspect="1"/>
          </p:cNvPicPr>
          <p:nvPr/>
        </p:nvPicPr>
        <p:blipFill rotWithShape="1">
          <a:blip r:embed="rId2"/>
          <a:srcRect t="20985" r="18195"/>
          <a:stretch>
            <a:fillRect/>
          </a:stretch>
        </p:blipFill>
        <p:spPr>
          <a:xfrm>
            <a:off x="1101175" y="2247900"/>
            <a:ext cx="10173041" cy="65323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2305155"/>
            <a:ext cx="18284928" cy="4309045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320" y="1028700"/>
            <a:ext cx="2343360" cy="23433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9888" y="1195155"/>
            <a:ext cx="2591296" cy="17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047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1047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83089" y="3446732"/>
            <a:ext cx="11521821" cy="183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例外与中断</a:t>
            </a:r>
            <a:endParaRPr 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8308" y="7898218"/>
            <a:ext cx="98313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zh-CN" altLang="en-US" sz="3600" dirty="0">
                <a:solidFill>
                  <a:srgbClr val="1F367F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李晓坤</a:t>
            </a:r>
            <a:endParaRPr lang="en-US" sz="3600" dirty="0">
              <a:solidFill>
                <a:srgbClr val="1F367F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2015939" y="-216165"/>
            <a:ext cx="1791647" cy="7532453"/>
            <a:chOff x="0" y="0"/>
            <a:chExt cx="360274" cy="15146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0274" cy="1514665"/>
            </a:xfrm>
            <a:custGeom>
              <a:avLst/>
              <a:gdLst/>
              <a:ahLst/>
              <a:cxnLst/>
              <a:rect l="l" t="t" r="r" b="b"/>
              <a:pathLst>
                <a:path w="360274" h="1514665">
                  <a:moveTo>
                    <a:pt x="360274" y="0"/>
                  </a:moveTo>
                  <a:lnTo>
                    <a:pt x="360274" y="1400365"/>
                  </a:lnTo>
                  <a:lnTo>
                    <a:pt x="180137" y="1514665"/>
                  </a:lnTo>
                  <a:lnTo>
                    <a:pt x="0" y="1400365"/>
                  </a:lnTo>
                  <a:lnTo>
                    <a:pt x="0" y="0"/>
                  </a:lnTo>
                  <a:lnTo>
                    <a:pt x="36027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60274" cy="1447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2015939" y="1849157"/>
            <a:ext cx="1791647" cy="7532453"/>
            <a:chOff x="0" y="0"/>
            <a:chExt cx="360274" cy="1514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0274" cy="1514665"/>
            </a:xfrm>
            <a:custGeom>
              <a:avLst/>
              <a:gdLst/>
              <a:ahLst/>
              <a:cxnLst/>
              <a:rect l="l" t="t" r="r" b="b"/>
              <a:pathLst>
                <a:path w="360274" h="1514665">
                  <a:moveTo>
                    <a:pt x="360274" y="0"/>
                  </a:moveTo>
                  <a:lnTo>
                    <a:pt x="360274" y="1400365"/>
                  </a:lnTo>
                  <a:lnTo>
                    <a:pt x="180137" y="1514665"/>
                  </a:lnTo>
                  <a:lnTo>
                    <a:pt x="0" y="1400365"/>
                  </a:lnTo>
                  <a:lnTo>
                    <a:pt x="0" y="0"/>
                  </a:lnTo>
                  <a:lnTo>
                    <a:pt x="360274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60274" cy="1447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015939" y="3914480"/>
            <a:ext cx="1791647" cy="7532453"/>
            <a:chOff x="0" y="0"/>
            <a:chExt cx="360274" cy="15146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0274" cy="1514665"/>
            </a:xfrm>
            <a:custGeom>
              <a:avLst/>
              <a:gdLst/>
              <a:ahLst/>
              <a:cxnLst/>
              <a:rect l="l" t="t" r="r" b="b"/>
              <a:pathLst>
                <a:path w="360274" h="1514665">
                  <a:moveTo>
                    <a:pt x="360274" y="0"/>
                  </a:moveTo>
                  <a:lnTo>
                    <a:pt x="360274" y="1400365"/>
                  </a:lnTo>
                  <a:lnTo>
                    <a:pt x="180137" y="1514665"/>
                  </a:lnTo>
                  <a:lnTo>
                    <a:pt x="0" y="1400365"/>
                  </a:lnTo>
                  <a:lnTo>
                    <a:pt x="0" y="0"/>
                  </a:lnTo>
                  <a:lnTo>
                    <a:pt x="360274" y="0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60274" cy="1447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9889241" y="3247301"/>
            <a:ext cx="816892" cy="605521"/>
          </a:xfrm>
          <a:custGeom>
            <a:avLst/>
            <a:gdLst/>
            <a:ahLst/>
            <a:cxnLst/>
            <a:rect l="l" t="t" r="r" b="b"/>
            <a:pathLst>
              <a:path w="816892" h="605521">
                <a:moveTo>
                  <a:pt x="0" y="0"/>
                </a:moveTo>
                <a:lnTo>
                  <a:pt x="816891" y="0"/>
                </a:lnTo>
                <a:lnTo>
                  <a:pt x="816891" y="605521"/>
                </a:lnTo>
                <a:lnTo>
                  <a:pt x="0" y="605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906823" y="5283168"/>
            <a:ext cx="781726" cy="664467"/>
          </a:xfrm>
          <a:custGeom>
            <a:avLst/>
            <a:gdLst/>
            <a:ahLst/>
            <a:cxnLst/>
            <a:rect l="l" t="t" r="r" b="b"/>
            <a:pathLst>
              <a:path w="781726" h="664467">
                <a:moveTo>
                  <a:pt x="0" y="0"/>
                </a:moveTo>
                <a:lnTo>
                  <a:pt x="781726" y="0"/>
                </a:lnTo>
                <a:lnTo>
                  <a:pt x="781726" y="664468"/>
                </a:lnTo>
                <a:lnTo>
                  <a:pt x="0" y="66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972211" y="7339882"/>
            <a:ext cx="650951" cy="772642"/>
          </a:xfrm>
          <a:custGeom>
            <a:avLst/>
            <a:gdLst/>
            <a:ahLst/>
            <a:cxnLst/>
            <a:rect l="l" t="t" r="r" b="b"/>
            <a:pathLst>
              <a:path w="650951" h="772642">
                <a:moveTo>
                  <a:pt x="0" y="0"/>
                </a:moveTo>
                <a:lnTo>
                  <a:pt x="650951" y="0"/>
                </a:lnTo>
                <a:lnTo>
                  <a:pt x="650951" y="772642"/>
                </a:lnTo>
                <a:lnTo>
                  <a:pt x="0" y="772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95104" y="1128917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04911" y="3793443"/>
            <a:ext cx="5418170" cy="415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1965" lvl="1" indent="-240665" algn="just">
              <a:lnSpc>
                <a:spcPct val="200000"/>
              </a:lnSpc>
              <a:buFont typeface="Arial" panose="020B0604020202020204"/>
              <a:buChar char="•"/>
            </a:pPr>
            <a:r>
              <a:rPr lang="en-US" sz="2800" dirty="0">
                <a:latin typeface="黑体" panose="02010609060101010101" charset="-122"/>
                <a:ea typeface="黑体" panose="02010609060101010101" charset="-122"/>
              </a:rPr>
              <a:t>CP0协处理器</a:t>
            </a:r>
            <a:endParaRPr 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81965" lvl="1" indent="-240665" algn="just">
              <a:lnSpc>
                <a:spcPct val="200000"/>
              </a:lnSpc>
              <a:buFont typeface="Arial" panose="020B0604020202020204"/>
              <a:buChar char="•"/>
            </a:pPr>
            <a:r>
              <a:rPr lang="en-US" sz="2800" dirty="0" err="1">
                <a:latin typeface="黑体" panose="02010609060101010101" charset="-122"/>
                <a:ea typeface="黑体" panose="02010609060101010101" charset="-122"/>
              </a:rPr>
              <a:t>六种例外：中断、地址异常、溢出、系统调用、断点、保留指令异常</a:t>
            </a:r>
            <a:endParaRPr 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81965" lvl="1" indent="-240665" algn="just">
              <a:lnSpc>
                <a:spcPct val="200000"/>
              </a:lnSpc>
              <a:buFont typeface="Arial" panose="020B0604020202020204"/>
              <a:buChar char="•"/>
            </a:pPr>
            <a:r>
              <a:rPr lang="en-US" sz="2800" dirty="0">
                <a:latin typeface="黑体" panose="02010609060101010101" charset="-122"/>
                <a:ea typeface="黑体" panose="02010609060101010101" charset="-122"/>
              </a:rPr>
              <a:t>特权指令：eret、mfc0、mtc0</a:t>
            </a:r>
            <a:endParaRPr 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022682" y="3127943"/>
            <a:ext cx="5281309" cy="65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30"/>
              </a:lnSpc>
            </a:pPr>
            <a:r>
              <a:rPr lang="en-US" sz="3040">
                <a:solidFill>
                  <a:srgbClr val="FFFFFF"/>
                </a:solidFill>
                <a:latin typeface="思源黑体 1 Bold" panose="020B0600000000000000" charset="-122"/>
                <a:ea typeface="思源黑体 1 Bold" panose="020B0600000000000000" charset="-122"/>
              </a:rPr>
              <a:t>CP0协处理器介绍</a:t>
            </a:r>
            <a:endParaRPr lang="en-US" sz="3040">
              <a:solidFill>
                <a:srgbClr val="FFFFFF"/>
              </a:solidFill>
              <a:latin typeface="思源黑体 1 Bold" panose="020B0600000000000000" charset="-122"/>
              <a:ea typeface="思源黑体 1 Bold" panose="020B06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022682" y="5194405"/>
            <a:ext cx="5281309" cy="65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30"/>
              </a:lnSpc>
              <a:spcBef>
                <a:spcPct val="0"/>
              </a:spcBef>
            </a:pPr>
            <a:r>
              <a:rPr lang="en-US" sz="3040" u="none" strike="noStrike">
                <a:solidFill>
                  <a:srgbClr val="FFFFFF"/>
                </a:solidFill>
                <a:ea typeface="思源黑体 1 Bold" panose="020B0600000000000000" charset="-122"/>
              </a:rPr>
              <a:t>例外与中断的实现思路</a:t>
            </a:r>
            <a:endParaRPr lang="en-US" sz="3040" u="none" strike="noStrike">
              <a:solidFill>
                <a:srgbClr val="FFFFFF"/>
              </a:solidFill>
              <a:ea typeface="思源黑体 1 Bold" panose="020B06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022682" y="7323770"/>
            <a:ext cx="5281309" cy="62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445"/>
              </a:lnSpc>
              <a:spcBef>
                <a:spcPct val="0"/>
              </a:spcBef>
            </a:pPr>
            <a:r>
              <a:rPr lang="en-US" sz="2940" u="none" strike="noStrike">
                <a:solidFill>
                  <a:srgbClr val="FFFFFF"/>
                </a:solidFill>
                <a:ea typeface="思源黑体 1 Bold" panose="020B0600000000000000" charset="-122"/>
              </a:rPr>
              <a:t>代码细节、特权指令与仿真测试</a:t>
            </a:r>
            <a:endParaRPr lang="en-US" sz="2940" u="none" strike="noStrike">
              <a:solidFill>
                <a:srgbClr val="FFFFFF"/>
              </a:solidFill>
              <a:ea typeface="思源黑体 1 Bold" panose="020B06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38400" y="2870200"/>
            <a:ext cx="24091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黑体" panose="02010609060101010101" charset="-122"/>
                <a:ea typeface="黑体" panose="02010609060101010101" charset="-122"/>
              </a:rPr>
              <a:t>例外与中断</a:t>
            </a:r>
            <a:endParaRPr lang="zh-CN" altLang="en-US" sz="32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68568" y="643938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71805" y="4044315"/>
          <a:ext cx="7856855" cy="5360035"/>
        </p:xfrm>
        <a:graphic>
          <a:graphicData uri="http://schemas.openxmlformats.org/drawingml/2006/table">
            <a:tbl>
              <a:tblPr/>
              <a:tblGrid>
                <a:gridCol w="2082800"/>
                <a:gridCol w="2548255"/>
                <a:gridCol w="3225800"/>
              </a:tblGrid>
              <a:tr h="908050"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  <a:defRPr/>
                      </a:pPr>
                      <a:r>
                        <a:rPr lang="en-US" sz="2640">
                          <a:solidFill>
                            <a:srgbClr val="FFFFFF"/>
                          </a:solidFill>
                          <a:ea typeface="思源黑体 1 Bold" panose="020B0600000000000000" charset="-122"/>
                        </a:rPr>
                        <a:t>寄存器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95"/>
                        </a:lnSpc>
                        <a:defRPr/>
                      </a:pPr>
                      <a:r>
                        <a:rPr lang="en-US" sz="2640" dirty="0" err="1">
                          <a:solidFill>
                            <a:srgbClr val="FFFFFF"/>
                          </a:solidFill>
                          <a:ea typeface="思源黑体 1 Bold" panose="020B0600000000000000" charset="-122"/>
                        </a:rPr>
                        <a:t>寄存器地址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95"/>
                        </a:lnSpc>
                        <a:defRPr/>
                      </a:pPr>
                      <a:r>
                        <a:rPr lang="en-US" sz="2640" b="1" dirty="0" err="1">
                          <a:solidFill>
                            <a:srgbClr val="FFFFFF"/>
                          </a:solidFill>
                          <a:ea typeface="思源黑体 1" panose="020B0500000000000000" charset="-122"/>
                        </a:rPr>
                        <a:t>功能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732155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BadVAddr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8'b01000000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记录最近一次异常地址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8'b01001000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周期性计数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820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Compare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8'b01011000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定时中断控制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625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Cause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8'b01101000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记录异常原因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820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8'b01100000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记录处理器状态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2785"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EPC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8'b01110000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20"/>
                        </a:lnSpc>
                        <a:defRPr/>
                      </a:pPr>
                      <a:r>
                        <a:rPr lang="en-US" sz="1940" dirty="0" err="1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记录上次发生异常的PC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1734800" y="38100"/>
            <a:ext cx="3170555" cy="3557905"/>
          </a:xfrm>
          <a:custGeom>
            <a:avLst/>
            <a:gdLst/>
            <a:ahLst/>
            <a:cxnLst/>
            <a:rect l="l" t="t" r="r" b="b"/>
            <a:pathLst>
              <a:path w="3796253" h="4136781">
                <a:moveTo>
                  <a:pt x="0" y="0"/>
                </a:moveTo>
                <a:lnTo>
                  <a:pt x="3796253" y="0"/>
                </a:lnTo>
                <a:lnTo>
                  <a:pt x="3796253" y="4136782"/>
                </a:lnTo>
                <a:lnTo>
                  <a:pt x="0" y="413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47087" y="684337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4000" y="727815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3695" y="1471930"/>
            <a:ext cx="8790305" cy="23475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4760"/>
              </a:lnSpc>
            </a:pPr>
            <a:r>
              <a:rPr lang="en-US" sz="2800" b="1" dirty="0" err="1">
                <a:solidFill>
                  <a:srgbClr val="000000"/>
                </a:solidFill>
                <a:ea typeface="思源黑体 2" panose="020B0500000000000000" charset="-122"/>
              </a:rPr>
              <a:t>协处理器：若干寄存器和控制逻辑组合而成的</a:t>
            </a:r>
            <a:r>
              <a:rPr lang="en-US" sz="2800" b="1" dirty="0" err="1">
                <a:solidFill>
                  <a:srgbClr val="FF3131"/>
                </a:solidFill>
                <a:ea typeface="思源黑体 2" panose="020B0500000000000000" charset="-122"/>
              </a:rPr>
              <a:t>寄存器堆</a:t>
            </a:r>
            <a:endParaRPr lang="en-US" sz="2800" b="1" dirty="0" err="1">
              <a:solidFill>
                <a:srgbClr val="FF3131"/>
              </a:solidFill>
              <a:ea typeface="思源黑体 2" panose="020B0500000000000000" charset="-122"/>
            </a:endParaRPr>
          </a:p>
          <a:p>
            <a:pPr marL="457200" indent="-457200" algn="l">
              <a:lnSpc>
                <a:spcPts val="476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ea typeface="思源黑体 2" panose="020B0500000000000000" charset="-122"/>
              </a:rPr>
              <a:t>实时反映处理器的运行状态</a:t>
            </a:r>
            <a:endParaRPr lang="zh-CN" altLang="en-US" sz="2800" b="1" dirty="0">
              <a:solidFill>
                <a:schemeClr val="tx1"/>
              </a:solidFill>
              <a:ea typeface="思源黑体 2" panose="020B0500000000000000" charset="-122"/>
            </a:endParaRPr>
          </a:p>
          <a:p>
            <a:pPr marL="457200" indent="-457200" algn="l">
              <a:lnSpc>
                <a:spcPts val="476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ea typeface="思源黑体 2" panose="020B0500000000000000" charset="-122"/>
              </a:rPr>
              <a:t>定义和控制异常发生时的检测和处理</a:t>
            </a:r>
            <a:endParaRPr lang="zh-CN" altLang="en-US" sz="2800" b="1" dirty="0">
              <a:solidFill>
                <a:schemeClr val="tx1"/>
              </a:solidFill>
              <a:ea typeface="思源黑体 2" panose="020B050000000000000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82000" y="3596005"/>
            <a:ext cx="9558020" cy="60312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632307" y="2055809"/>
            <a:ext cx="11157971" cy="7504129"/>
          </a:xfrm>
          <a:custGeom>
            <a:avLst/>
            <a:gdLst/>
            <a:ahLst/>
            <a:cxnLst/>
            <a:rect l="l" t="t" r="r" b="b"/>
            <a:pathLst>
              <a:path w="11157971" h="7504129">
                <a:moveTo>
                  <a:pt x="0" y="0"/>
                </a:moveTo>
                <a:lnTo>
                  <a:pt x="11157971" y="0"/>
                </a:lnTo>
                <a:lnTo>
                  <a:pt x="11157971" y="7504129"/>
                </a:lnTo>
                <a:lnTo>
                  <a:pt x="0" y="750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1790278" y="2967596"/>
            <a:ext cx="6497722" cy="5189584"/>
          </a:xfrm>
          <a:custGeom>
            <a:avLst/>
            <a:gdLst/>
            <a:ahLst/>
            <a:cxnLst/>
            <a:rect l="l" t="t" r="r" b="b"/>
            <a:pathLst>
              <a:path w="6497722" h="5189584">
                <a:moveTo>
                  <a:pt x="0" y="0"/>
                </a:moveTo>
                <a:lnTo>
                  <a:pt x="6497722" y="0"/>
                </a:lnTo>
                <a:lnTo>
                  <a:pt x="6497722" y="5189584"/>
                </a:lnTo>
                <a:lnTo>
                  <a:pt x="0" y="5189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44759" y="1106923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92000" y="8115300"/>
            <a:ext cx="6096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CP0ReadProxy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模块用于解决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数据相关冲突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86037" y="402393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028671" y="2182985"/>
          <a:ext cx="6637992" cy="7723635"/>
        </p:xfrm>
        <a:graphic>
          <a:graphicData uri="http://schemas.openxmlformats.org/drawingml/2006/table">
            <a:tbl>
              <a:tblPr/>
              <a:tblGrid>
                <a:gridCol w="2212664"/>
                <a:gridCol w="2198516"/>
                <a:gridCol w="2226812"/>
              </a:tblGrid>
              <a:tr h="1256976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ea typeface="思源黑体 1" panose="020B0500000000000000" charset="-122"/>
                        </a:rPr>
                        <a:t>异常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ea typeface="思源黑体 1 Bold" panose="020B0600000000000000" charset="-122"/>
                        </a:rPr>
                        <a:t>宏定义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ea typeface="思源黑体 1 Bold" panose="020B0600000000000000" charset="-122"/>
                        </a:rPr>
                        <a:t>异常含义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31724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地址异常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EXC_ADEL</a:t>
                      </a:r>
                      <a:endParaRPr lang="en-US" sz="1100"/>
                    </a:p>
                    <a:p>
                      <a:pPr algn="ctr">
                        <a:lnSpc>
                          <a:spcPts val="2580"/>
                        </a:lnSpc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EXC_ADES</a:t>
                      </a:r>
                      <a:endParaRPr lang="en-US" sz="1840">
                        <a:solidFill>
                          <a:srgbClr val="000000"/>
                        </a:solidFill>
                        <a:latin typeface="思源黑体 1 Bold" panose="020B0600000000000000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地址未对齐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52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syscall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EXC_SYS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执行syscall指令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52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breakpoint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EXC_BP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执行break指令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52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Ov溢出异常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EXC_OV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运算溢出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7294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  <a:ea typeface="思源黑体 1 Bold" panose="020B0600000000000000" charset="-122"/>
                        </a:rPr>
                        <a:t>Ri保留指令异常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执行未实现的指令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8561"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Interrupt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>
                          <a:solidFill>
                            <a:srgbClr val="000000"/>
                          </a:solidFill>
                          <a:latin typeface="思源黑体 1 Bold" panose="020B0600000000000000" charset="-122"/>
                        </a:rPr>
                        <a:t>EXC_INT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0"/>
                        </a:lnSpc>
                        <a:defRPr/>
                      </a:pPr>
                      <a:r>
                        <a:rPr lang="en-US" sz="1840" dirty="0" err="1">
                          <a:solidFill>
                            <a:srgbClr val="000000"/>
                          </a:solidFill>
                          <a:ea typeface="思源黑体 1 Bold" panose="020B0600000000000000" charset="-122"/>
                        </a:rPr>
                        <a:t>中断异常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Freeform 7"/>
          <p:cNvSpPr>
            <a:spLocks noChangeAspect="1"/>
          </p:cNvSpPr>
          <p:nvPr/>
        </p:nvSpPr>
        <p:spPr>
          <a:xfrm>
            <a:off x="9144000" y="2697060"/>
            <a:ext cx="7115329" cy="6566856"/>
          </a:xfrm>
          <a:custGeom>
            <a:avLst/>
            <a:gdLst/>
            <a:ahLst/>
            <a:cxnLst/>
            <a:rect l="l" t="t" r="r" b="b"/>
            <a:pathLst>
              <a:path w="7797549" h="7196488">
                <a:moveTo>
                  <a:pt x="0" y="0"/>
                </a:moveTo>
                <a:lnTo>
                  <a:pt x="7797549" y="0"/>
                </a:lnTo>
                <a:lnTo>
                  <a:pt x="7797549" y="7196488"/>
                </a:lnTo>
                <a:lnTo>
                  <a:pt x="0" y="719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44686" y="442157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88863" y="490932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5112" y="1382766"/>
            <a:ext cx="174842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处理思想：收集流水线各级的异常信息，在访存级进行统一的异常信息处理，将异常相关信息传递给cp0存储</a:t>
            </a:r>
            <a:endParaRPr lang="en-US" altLang="zh-CN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2305155"/>
            <a:ext cx="18284928" cy="4309045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320" y="1028700"/>
            <a:ext cx="2343360" cy="23433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9888" y="1195155"/>
            <a:ext cx="2591296" cy="17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047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1047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83089" y="3446732"/>
            <a:ext cx="11521821" cy="183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基础指令扩展</a:t>
            </a:r>
            <a:endParaRPr 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8308" y="7898218"/>
            <a:ext cx="98313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zh-CN" altLang="en-US" sz="3600" dirty="0">
                <a:solidFill>
                  <a:srgbClr val="1F367F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王宠爱</a:t>
            </a:r>
            <a:endParaRPr lang="en-US" sz="3600" dirty="0">
              <a:solidFill>
                <a:srgbClr val="1F367F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49373" y="210407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2067964" y="1174587"/>
            <a:ext cx="14155144" cy="8275079"/>
          </a:xfrm>
          <a:custGeom>
            <a:avLst/>
            <a:gdLst/>
            <a:ahLst/>
            <a:cxnLst/>
            <a:rect l="l" t="t" r="r" b="b"/>
            <a:pathLst>
              <a:path w="14155144" h="8275079">
                <a:moveTo>
                  <a:pt x="0" y="0"/>
                </a:moveTo>
                <a:lnTo>
                  <a:pt x="14155144" y="0"/>
                </a:lnTo>
                <a:lnTo>
                  <a:pt x="14155144" y="8275079"/>
                </a:lnTo>
                <a:lnTo>
                  <a:pt x="0" y="8275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341314" y="253281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4397" y="275558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2362200" y="2155792"/>
            <a:ext cx="5523858" cy="5793172"/>
          </a:xfrm>
          <a:custGeom>
            <a:avLst/>
            <a:gdLst/>
            <a:ahLst/>
            <a:cxnLst/>
            <a:rect l="l" t="t" r="r" b="b"/>
            <a:pathLst>
              <a:path w="6378676" h="6890953">
                <a:moveTo>
                  <a:pt x="0" y="0"/>
                </a:moveTo>
                <a:lnTo>
                  <a:pt x="6378676" y="0"/>
                </a:lnTo>
                <a:lnTo>
                  <a:pt x="6378676" y="6890954"/>
                </a:lnTo>
                <a:lnTo>
                  <a:pt x="0" y="689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9524999" y="2155792"/>
            <a:ext cx="6722165" cy="5800797"/>
          </a:xfrm>
          <a:custGeom>
            <a:avLst/>
            <a:gdLst/>
            <a:ahLst/>
            <a:cxnLst/>
            <a:rect l="l" t="t" r="r" b="b"/>
            <a:pathLst>
              <a:path w="6535398" h="5941271">
                <a:moveTo>
                  <a:pt x="0" y="0"/>
                </a:moveTo>
                <a:lnTo>
                  <a:pt x="6535398" y="0"/>
                </a:lnTo>
                <a:lnTo>
                  <a:pt x="6535398" y="5941271"/>
                </a:lnTo>
                <a:lnTo>
                  <a:pt x="0" y="5941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28032" y="1132037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56915" y="7956589"/>
            <a:ext cx="6734428" cy="1838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3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修改CP0各个寄存器内容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673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为piplinecontroller提供重新执行的指令地址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25793" y="7956589"/>
            <a:ext cx="4442807" cy="1838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3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提供例外处理程序入口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6731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生成刷新信号flush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673100" lvl="1" indent="-457200" algn="l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程序返回时更新pc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3691431" y="1984981"/>
            <a:ext cx="7647026" cy="2409384"/>
          </a:xfrm>
          <a:custGeom>
            <a:avLst/>
            <a:gdLst/>
            <a:ahLst/>
            <a:cxnLst/>
            <a:rect l="l" t="t" r="r" b="b"/>
            <a:pathLst>
              <a:path w="7025429" h="2155895">
                <a:moveTo>
                  <a:pt x="0" y="0"/>
                </a:moveTo>
                <a:lnTo>
                  <a:pt x="7025429" y="0"/>
                </a:lnTo>
                <a:lnTo>
                  <a:pt x="7025429" y="2155895"/>
                </a:lnTo>
                <a:lnTo>
                  <a:pt x="0" y="2155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028700" y="5687367"/>
            <a:ext cx="4973280" cy="3956018"/>
          </a:xfrm>
          <a:custGeom>
            <a:avLst/>
            <a:gdLst/>
            <a:ahLst/>
            <a:cxnLst/>
            <a:rect l="l" t="t" r="r" b="b"/>
            <a:pathLst>
              <a:path w="4973280" h="3956018">
                <a:moveTo>
                  <a:pt x="0" y="0"/>
                </a:moveTo>
                <a:lnTo>
                  <a:pt x="4973280" y="0"/>
                </a:lnTo>
                <a:lnTo>
                  <a:pt x="4973280" y="3956018"/>
                </a:lnTo>
                <a:lnTo>
                  <a:pt x="0" y="3956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4993424" y="5687367"/>
            <a:ext cx="5043040" cy="3956018"/>
          </a:xfrm>
          <a:custGeom>
            <a:avLst/>
            <a:gdLst/>
            <a:ahLst/>
            <a:cxnLst/>
            <a:rect l="l" t="t" r="r" b="b"/>
            <a:pathLst>
              <a:path w="5043040" h="3568401">
                <a:moveTo>
                  <a:pt x="0" y="0"/>
                </a:moveTo>
                <a:lnTo>
                  <a:pt x="5043040" y="0"/>
                </a:lnTo>
                <a:lnTo>
                  <a:pt x="5043040" y="3568401"/>
                </a:lnTo>
                <a:lnTo>
                  <a:pt x="0" y="356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9601200" y="5687366"/>
            <a:ext cx="7492092" cy="3956017"/>
          </a:xfrm>
          <a:custGeom>
            <a:avLst/>
            <a:gdLst/>
            <a:ahLst/>
            <a:cxnLst/>
            <a:rect l="l" t="t" r="r" b="b"/>
            <a:pathLst>
              <a:path w="8165042" h="4225539">
                <a:moveTo>
                  <a:pt x="0" y="0"/>
                </a:moveTo>
                <a:lnTo>
                  <a:pt x="8165042" y="0"/>
                </a:lnTo>
                <a:lnTo>
                  <a:pt x="8165042" y="4225539"/>
                </a:lnTo>
                <a:lnTo>
                  <a:pt x="0" y="4225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44759" y="1106361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152400" y="2733175"/>
            <a:ext cx="4165139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ea typeface="思源黑体 2" panose="020B0500000000000000" charset="-122"/>
              </a:rPr>
              <a:t>指令要求</a:t>
            </a:r>
            <a:endParaRPr lang="en-US" sz="3400" dirty="0">
              <a:solidFill>
                <a:srgbClr val="000000"/>
              </a:solidFill>
              <a:ea typeface="思源黑体 2" panose="020B05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9600" y="4847828"/>
            <a:ext cx="87676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ea typeface="思源黑体 2" panose="020B0500000000000000" charset="-122"/>
              </a:rPr>
              <a:t>译码级，生成相应的读写信号，向后传递</a:t>
            </a:r>
            <a:endParaRPr lang="en-US" sz="3400" dirty="0">
              <a:solidFill>
                <a:srgbClr val="000000"/>
              </a:solidFill>
              <a:ea typeface="思源黑体 2" panose="020B0500000000000000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993424" y="5687366"/>
            <a:ext cx="0" cy="39560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829800" y="5687366"/>
            <a:ext cx="0" cy="39560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箭头: 右 18"/>
          <p:cNvSpPr/>
          <p:nvPr/>
        </p:nvSpPr>
        <p:spPr>
          <a:xfrm>
            <a:off x="2971800" y="2895342"/>
            <a:ext cx="533400" cy="294331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05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7467600" y="2026951"/>
            <a:ext cx="8904796" cy="3226706"/>
          </a:xfrm>
          <a:custGeom>
            <a:avLst/>
            <a:gdLst/>
            <a:ahLst/>
            <a:cxnLst/>
            <a:rect l="l" t="t" r="r" b="b"/>
            <a:pathLst>
              <a:path w="8904796" h="3226706">
                <a:moveTo>
                  <a:pt x="0" y="0"/>
                </a:moveTo>
                <a:lnTo>
                  <a:pt x="8904796" y="0"/>
                </a:lnTo>
                <a:lnTo>
                  <a:pt x="8904796" y="3226706"/>
                </a:lnTo>
                <a:lnTo>
                  <a:pt x="0" y="32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467600" y="5925853"/>
            <a:ext cx="7497849" cy="3731379"/>
          </a:xfrm>
          <a:custGeom>
            <a:avLst/>
            <a:gdLst/>
            <a:ahLst/>
            <a:cxnLst/>
            <a:rect l="l" t="t" r="r" b="b"/>
            <a:pathLst>
              <a:path w="7497849" h="3731379">
                <a:moveTo>
                  <a:pt x="0" y="0"/>
                </a:moveTo>
                <a:lnTo>
                  <a:pt x="7497849" y="0"/>
                </a:lnTo>
                <a:lnTo>
                  <a:pt x="7497849" y="3731379"/>
                </a:lnTo>
                <a:lnTo>
                  <a:pt x="0" y="373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11467" y="1013250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11467" y="1506077"/>
            <a:ext cx="3378675" cy="19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5"/>
              </a:lnSpc>
            </a:pPr>
            <a:r>
              <a:rPr lang="en-US" sz="1190">
                <a:solidFill>
                  <a:srgbClr val="000000"/>
                </a:solidFill>
                <a:latin typeface="思源黑体 1" panose="020B0500000000000000" charset="-122"/>
              </a:rPr>
              <a:t>EXCEPTIONS AND INTERRUPTIONS</a:t>
            </a:r>
            <a:endParaRPr lang="en-US" sz="1190">
              <a:solidFill>
                <a:srgbClr val="000000"/>
              </a:solidFill>
              <a:latin typeface="思源黑体 1" panose="020B05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0641" y="2769120"/>
            <a:ext cx="5448300" cy="118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</a:rPr>
              <a:t>在执行级将信号向下传递</a:t>
            </a:r>
            <a:r>
              <a:rPr lang="en-US" sz="3400" dirty="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</a:rPr>
              <a:t>，</a:t>
            </a:r>
            <a:endParaRPr lang="en-US" sz="3400" dirty="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</a:endParaRPr>
          </a:p>
          <a:p>
            <a:pPr algn="ctr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</a:rPr>
              <a:t>直到传至WB阶段</a:t>
            </a:r>
            <a:endParaRPr lang="en-US" sz="3400" dirty="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0641" y="7200899"/>
            <a:ext cx="5021900" cy="118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 dirty="0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</a:rPr>
              <a:t>信号送入CP0寄存器，</a:t>
            </a:r>
            <a:endParaRPr lang="en-US" sz="3400" u="none" strike="noStrike" dirty="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 strike="noStrike" dirty="0" err="1">
                <a:solidFill>
                  <a:srgbClr val="000000"/>
                </a:solidFill>
                <a:latin typeface="思源黑体 2" panose="020B0500000000000000" charset="-122"/>
                <a:ea typeface="思源黑体 2" panose="020B0500000000000000" charset="-122"/>
              </a:rPr>
              <a:t>并按照一定逻辑进行修改</a:t>
            </a:r>
            <a:endParaRPr lang="en-US" sz="3400" u="none" strike="noStrike" dirty="0">
              <a:solidFill>
                <a:srgbClr val="000000"/>
              </a:solidFill>
              <a:latin typeface="思源黑体 2" panose="020B0500000000000000" charset="-122"/>
              <a:ea typeface="思源黑体 2" panose="020B0500000000000000" charset="-122"/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6500270" y="7585472"/>
            <a:ext cx="609600" cy="41213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/>
          <p:cNvSpPr/>
          <p:nvPr/>
        </p:nvSpPr>
        <p:spPr>
          <a:xfrm>
            <a:off x="6500270" y="3125252"/>
            <a:ext cx="609600" cy="41213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2320555" y="1935225"/>
            <a:ext cx="13646889" cy="7711427"/>
          </a:xfrm>
          <a:custGeom>
            <a:avLst/>
            <a:gdLst/>
            <a:ahLst/>
            <a:cxnLst/>
            <a:rect l="l" t="t" r="r" b="b"/>
            <a:pathLst>
              <a:path w="13646889" h="7711427">
                <a:moveTo>
                  <a:pt x="0" y="0"/>
                </a:moveTo>
                <a:lnTo>
                  <a:pt x="13646890" y="0"/>
                </a:lnTo>
                <a:lnTo>
                  <a:pt x="13646890" y="7711427"/>
                </a:lnTo>
                <a:lnTo>
                  <a:pt x="0" y="771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58011" y="1148392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5906208" y="1438408"/>
            <a:ext cx="11094711" cy="7802157"/>
          </a:xfrm>
          <a:custGeom>
            <a:avLst/>
            <a:gdLst/>
            <a:ahLst/>
            <a:cxnLst/>
            <a:rect l="l" t="t" r="r" b="b"/>
            <a:pathLst>
              <a:path w="11094711" h="7802157">
                <a:moveTo>
                  <a:pt x="0" y="0"/>
                </a:moveTo>
                <a:lnTo>
                  <a:pt x="11094711" y="0"/>
                </a:lnTo>
                <a:lnTo>
                  <a:pt x="11094711" y="7802158"/>
                </a:lnTo>
                <a:lnTo>
                  <a:pt x="0" y="780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0641" y="1071574"/>
            <a:ext cx="690826" cy="4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>
                <a:solidFill>
                  <a:srgbClr val="FFFFFF"/>
                </a:solidFill>
                <a:latin typeface="思源黑体-超粗体" panose="020B0A00000000000000" charset="-122"/>
              </a:rPr>
              <a:t>03</a:t>
            </a:r>
            <a:endParaRPr lang="en-US" sz="279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67703" y="1116129"/>
            <a:ext cx="2635813" cy="42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ea typeface="思源黑体-超粗体" panose="020B0A00000000000000" charset="-122"/>
              </a:rPr>
              <a:t>例外与中断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5361" y="3693362"/>
            <a:ext cx="4788023" cy="3292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946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cp0_write_data的内容为$1中的内容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75946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CP0中的status寄存器被修改</a:t>
            </a:r>
            <a:endParaRPr lang="en-US" sz="28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2099669"/>
            <a:ext cx="18284928" cy="5810145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320" y="1090009"/>
            <a:ext cx="2343360" cy="23433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9888" y="1195155"/>
            <a:ext cx="2591296" cy="17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047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1047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900" y="3464607"/>
            <a:ext cx="16840200" cy="3796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000" spc="983" dirty="0">
                <a:solidFill>
                  <a:srgbClr val="FFFFFF"/>
                </a:solidFill>
                <a:ea typeface="思源黑体-超粗体" panose="020B0A00000000000000" charset="-122"/>
              </a:rPr>
              <a:t>创新设计：</a:t>
            </a:r>
            <a:endParaRPr lang="en-US" altLang="zh-CN" sz="10000" spc="983" dirty="0">
              <a:solidFill>
                <a:srgbClr val="FFFFFF"/>
              </a:solidFill>
              <a:ea typeface="思源黑体-超粗体" panose="020B0A00000000000000" charset="-122"/>
            </a:endParaRPr>
          </a:p>
          <a:p>
            <a:pPr algn="ctr">
              <a:lnSpc>
                <a:spcPts val="15300"/>
              </a:lnSpc>
            </a:pPr>
            <a:r>
              <a:rPr lang="zh-CN" altLang="en-US" sz="10000" spc="983" dirty="0">
                <a:solidFill>
                  <a:srgbClr val="FFFFFF"/>
                </a:solidFill>
                <a:ea typeface="思源黑体-超粗体" panose="020B0A00000000000000" charset="-122"/>
              </a:rPr>
              <a:t>单向循环流水灯</a:t>
            </a:r>
            <a:endParaRPr lang="en-US" sz="1000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28307" y="8835129"/>
            <a:ext cx="98313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zh-CN" altLang="en-US" sz="3600" dirty="0">
                <a:solidFill>
                  <a:srgbClr val="1F367F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王若凡</a:t>
            </a:r>
            <a:endParaRPr lang="en-US" sz="3600" dirty="0">
              <a:solidFill>
                <a:srgbClr val="1F367F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实现功能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7" name="show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9816" y="1922212"/>
            <a:ext cx="8528367" cy="46691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50964" y="6972300"/>
            <a:ext cx="16611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控制led灯循环地从右向左移动；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按下4*4小键盘的右下角按键后让led灯重新回到最右端开始流动，并使数码管计数+1；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当led灯流动到最左端时，数码管计数清零。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5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5276670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41496" y="2324100"/>
            <a:ext cx="60594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寄存器和地址的初始化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56384" y="3710928"/>
            <a:ext cx="76215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这些行设置程序中使用的各种寄存器和地址的初始值。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灯、七段数码管、小键盘按键的地址加载到寄存器中。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使用了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cpu_cde.h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头文件。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41496" y="3854913"/>
            <a:ext cx="5127759" cy="453421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 (a0, LED_RG1_ADDR)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 (a1, LED_RG0_ADDR)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 (s1,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NUM_ADDR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 (s7,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LED_ADDR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 (s4, 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BTN_KEY_ADDR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90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87349" y="65492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4672" y="732863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4172" y="757946"/>
            <a:ext cx="5172428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2000" y="2419595"/>
            <a:ext cx="73914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#双色led灯两个初值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LI (t1, 0x0002)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LI (t2, 0x0001)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#存储LED移动的位置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LI (t7,  0x0001)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#用来异或取反的数，因为led与开关都是共阳极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LI (t8,0xffff)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#存储切换方向的临界值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LI (s8,0x8000)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LI (s6,1)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#存储读取到小键盘的值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LI (a3,0)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142464" y="2419595"/>
            <a:ext cx="678333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#七段数码管初始值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lui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s3, 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t1, 0(a0)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t2, 0(a1)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s3, 0(s1)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t7, 0(s2)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lui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s0, 0                ## initial run number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LI(t4,0)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LA (t1, kseg1_kseg0)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LI (t2, 0x20000000)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subu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t9, t1, t2      #kseg1 -&gt; kseg0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JR (t9)        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62000" y="2400300"/>
            <a:ext cx="15163800" cy="74674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2000" y="171450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为一些寄存器赋初值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13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37" y="1835504"/>
            <a:ext cx="11269829" cy="66159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34246" y="3020322"/>
            <a:ext cx="4018051" cy="424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算术运算指令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逻辑运算指令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移位指令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分支跳转指令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访存指令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606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87349" y="65492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4672" y="732863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4172" y="757946"/>
            <a:ext cx="5172428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03458" y="3036413"/>
            <a:ext cx="48006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kseg1_kseg0: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inst_test</a:t>
            </a: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LA (t9, kseg0_kseg1)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JR (t9)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nop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kseg0_kseg1: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jal</a:t>
            </a: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toleft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2800" spc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nop</a:t>
            </a:r>
            <a:endParaRPr lang="en-US" altLang="zh-CN" sz="2800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086600" y="2645832"/>
            <a:ext cx="11053712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这段代码定义了两个标签：kseg1_kseg0 和 kseg0_kseg1，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并且在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kseg1_kseg0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标签中通过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LA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汇编指令加载了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kseg0_kseg1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的地址到寄存器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t9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中，然后通过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JR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指令跳转到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kseg0_kseg1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标签的地址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 kseg0_kseg1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标签中，使用了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jal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指令调用了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toleft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函数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这段代码的作用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实现程序的逻辑跳转和函数调用，完成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LED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灯控制逻辑的执行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   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05010" y="3008835"/>
            <a:ext cx="4800600" cy="5334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0145" y="2008415"/>
            <a:ext cx="410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主函数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69" y="-5151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87349" y="65492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4672" y="732863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4172" y="757946"/>
            <a:ext cx="5172428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7751" y="2802594"/>
            <a:ext cx="13972497" cy="6858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toleft: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SLL t7, t7, 1</a:t>
            </a:r>
            <a:r>
              <a:rPr lang="en-US" altLang="zh-CN" sz="2800" dirty="0"/>
              <a:t> #将寄存器t7中的值左移一位，相当于把LED的位置向左移动一格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xor t9, t8, t7</a:t>
            </a:r>
            <a:r>
              <a:rPr lang="en-US" altLang="zh-CN" sz="2800" dirty="0"/>
              <a:t> #这里使用异或操作，通过对t7和t8进行异或，实现了LED灯的亮灭效果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sw t9, 0(s7)  # 将异或操作的结果t9存储到地址s7对应的位置，控制LED灯的亮灭状态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jal wait_1s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nop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lw a3, 0(s4)  #从地址s4加载数据到寄存器a3中，用于检测按键开关的状态。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LI (t5, 0x8000)</a:t>
            </a:r>
            <a:r>
              <a:rPr lang="en-US" altLang="zh-CN" sz="2800" dirty="0"/>
              <a:t> #将常数0x8000加载到寄存器t5中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beq a3, t5, againleft  # 改变方向触发，a3和t5相等则跳转到againleft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nop</a:t>
            </a:r>
            <a:endParaRPr lang="zh-CN" altLang="en-US" sz="2800" dirty="0"/>
          </a:p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14400" y="1943614"/>
            <a:ext cx="410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左移函数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787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87349" y="65492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4672" y="732863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4172" y="757946"/>
            <a:ext cx="5172428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单向循环流水灯</a:t>
            </a:r>
            <a:r>
              <a:rPr lang="en-US" altLang="zh-CN" sz="2500" dirty="0">
                <a:solidFill>
                  <a:srgbClr val="000000"/>
                </a:solidFill>
                <a:ea typeface="思源黑体-超粗体" panose="020B0A00000000000000" charset="-122"/>
              </a:rPr>
              <a:t>——</a:t>
            </a: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关键代码展示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30085" y="2797518"/>
            <a:ext cx="4794515" cy="6858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sym typeface="+mn-ea"/>
              </a:rPr>
              <a:t>againleft</a:t>
            </a:r>
            <a:r>
              <a:rPr lang="en-US" altLang="zh-CN" sz="2800" dirty="0">
                <a:sym typeface="+mn-ea"/>
              </a:rPr>
              <a:t>: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LI (a0, LED_RG1_ADDR)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LI (a1, LED_RG0_ADDR)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LI (t7, 0x0001)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lui</a:t>
            </a:r>
            <a:r>
              <a:rPr lang="en-US" altLang="zh-CN" sz="2800" dirty="0">
                <a:sym typeface="+mn-ea"/>
              </a:rPr>
              <a:t> t4, 0x100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addu</a:t>
            </a:r>
            <a:r>
              <a:rPr lang="en-US" altLang="zh-CN" sz="2800" dirty="0">
                <a:sym typeface="+mn-ea"/>
              </a:rPr>
              <a:t> s3, s3, t4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sw</a:t>
            </a:r>
            <a:r>
              <a:rPr lang="en-US" altLang="zh-CN" sz="2800" dirty="0">
                <a:sym typeface="+mn-ea"/>
              </a:rPr>
              <a:t> s3, 0(s1)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LA (t9, kseg0_kseg1)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JR (t9)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ym typeface="+mn-ea"/>
              </a:rPr>
              <a:t>    </a:t>
            </a:r>
            <a:r>
              <a:rPr lang="en-US" altLang="zh-CN" sz="2800" dirty="0" err="1">
                <a:sym typeface="+mn-ea"/>
              </a:rPr>
              <a:t>nop</a:t>
            </a:r>
            <a:endParaRPr lang="en-US" altLang="zh-CN" sz="2800" dirty="0"/>
          </a:p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5800" y="1841788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重置LED到最右端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，重新设置寄存器的初始值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2479" y="2706128"/>
            <a:ext cx="9741846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初始化LED地址：通过LI指令将LED灯的地址初始化为最右端的地址，使用了LED_RG1_ADDR和LED_RG0_ADDR作为地址的常数值。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重新初始化寄存器值：使用LI指令将寄存器t7重新初始化为0x0001，以及对寄存器s3进行加法操作，并将结果存储到地址s1对应的位置。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这段代码的主要功能可以总结为重新初始化LED灯的地址到最右端，并重新设置寄存器的初始值，使得状态初始化。</a:t>
            </a:r>
            <a:endParaRPr lang="zh-CN" altLang="en-US" sz="28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2" y="0"/>
            <a:ext cx="18284928" cy="10287000"/>
            <a:chOff x="0" y="0"/>
            <a:chExt cx="481578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5784" cy="2709333"/>
            </a:xfrm>
            <a:custGeom>
              <a:avLst/>
              <a:gdLst/>
              <a:ahLst/>
              <a:cxnLst/>
              <a:rect l="l" t="t" r="r" b="b"/>
              <a:pathLst>
                <a:path w="4815784" h="2709333">
                  <a:moveTo>
                    <a:pt x="0" y="0"/>
                  </a:moveTo>
                  <a:lnTo>
                    <a:pt x="4815784" y="0"/>
                  </a:lnTo>
                  <a:lnTo>
                    <a:pt x="48157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578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27741" y="4136105"/>
            <a:ext cx="13032518" cy="183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en-US" sz="10930" spc="983" dirty="0" err="1">
                <a:solidFill>
                  <a:srgbClr val="FFFFFF"/>
                </a:solidFill>
                <a:ea typeface="思源黑体-超粗体" panose="020B0A00000000000000" charset="-122"/>
              </a:rPr>
              <a:t>感谢</a:t>
            </a: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老师</a:t>
            </a:r>
            <a:r>
              <a:rPr lang="en-US" sz="10930" spc="983" dirty="0" err="1">
                <a:solidFill>
                  <a:srgbClr val="FFFFFF"/>
                </a:solidFill>
                <a:ea typeface="思源黑体-超粗体" panose="020B0A00000000000000" charset="-122"/>
              </a:rPr>
              <a:t>批评指正</a:t>
            </a:r>
            <a:endParaRPr 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26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78957" y="1318788"/>
            <a:ext cx="6651326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opcode.v</a:t>
            </a:r>
            <a:r>
              <a:rPr lang="zh-CN" altLang="en-US" sz="2800" b="1" dirty="0"/>
              <a:t>：记录指令操作码</a:t>
            </a:r>
            <a:endParaRPr lang="en-US" altLang="zh-CN" sz="2800" b="1" dirty="0"/>
          </a:p>
        </p:txBody>
      </p:sp>
      <p:sp>
        <p:nvSpPr>
          <p:cNvPr id="14" name="箭头: 右 13"/>
          <p:cNvSpPr/>
          <p:nvPr/>
        </p:nvSpPr>
        <p:spPr>
          <a:xfrm>
            <a:off x="7812450" y="7547114"/>
            <a:ext cx="533400" cy="6096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158627"/>
            <a:ext cx="7543800" cy="37501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6862" y="6485082"/>
            <a:ext cx="6651326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FunctGen.v</a:t>
            </a:r>
            <a:r>
              <a:rPr lang="zh-CN" altLang="en-US" sz="2800" dirty="0"/>
              <a:t>：操作码 </a:t>
            </a:r>
            <a:r>
              <a:rPr lang="en-US" altLang="zh-CN" sz="2800" dirty="0" err="1"/>
              <a:t>funct</a:t>
            </a:r>
            <a:r>
              <a:rPr lang="en-US" altLang="zh-CN" sz="2800" dirty="0"/>
              <a:t> </a:t>
            </a:r>
            <a:r>
              <a:rPr lang="zh-CN" altLang="en-US" sz="2800" dirty="0"/>
              <a:t>生成模块，主要用于读取指令中的 </a:t>
            </a:r>
            <a:r>
              <a:rPr lang="en-US" altLang="zh-CN" sz="2800" dirty="0" err="1"/>
              <a:t>funct</a:t>
            </a:r>
            <a:r>
              <a:rPr lang="en-US" altLang="zh-CN" sz="2800" dirty="0"/>
              <a:t> </a:t>
            </a:r>
            <a:r>
              <a:rPr lang="zh-CN" altLang="en-US" sz="2800" dirty="0"/>
              <a:t>段并进行归一化，输出最终提交给 </a:t>
            </a:r>
            <a:r>
              <a:rPr lang="en-US" altLang="zh-CN" sz="2800" dirty="0"/>
              <a:t>EX </a:t>
            </a:r>
            <a:r>
              <a:rPr lang="zh-CN" altLang="en-US" sz="2800" dirty="0"/>
              <a:t>的 </a:t>
            </a:r>
            <a:r>
              <a:rPr lang="en-US" altLang="zh-CN" sz="2800" dirty="0" err="1"/>
              <a:t>funct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endParaRPr lang="en-US" altLang="zh-CN" sz="2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150564"/>
            <a:ext cx="5742878" cy="337372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l="3013" r="8143"/>
          <a:stretch>
            <a:fillRect/>
          </a:stretch>
        </p:blipFill>
        <p:spPr>
          <a:xfrm>
            <a:off x="970132" y="2174872"/>
            <a:ext cx="7197183" cy="2968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26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01200" y="2192107"/>
            <a:ext cx="7162800" cy="82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OperandGen.v</a:t>
            </a:r>
            <a:r>
              <a:rPr lang="zh-CN" altLang="en-US" sz="2800" dirty="0"/>
              <a:t>：生成 </a:t>
            </a:r>
            <a:r>
              <a:rPr lang="en-US" altLang="zh-CN" sz="2800" dirty="0"/>
              <a:t>EX </a:t>
            </a:r>
            <a:r>
              <a:rPr lang="zh-CN" altLang="en-US" sz="2800" dirty="0"/>
              <a:t>阶段的两个操作数。</a:t>
            </a:r>
            <a:endParaRPr lang="en-US" altLang="zh-CN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837371" y="2188936"/>
            <a:ext cx="8154229" cy="82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RegGen.v</a:t>
            </a:r>
            <a:r>
              <a:rPr lang="zh-CN" altLang="en-US" sz="2800" dirty="0"/>
              <a:t>：生成所有与寄存器读写相关的控制信号。</a:t>
            </a:r>
            <a:endParaRPr lang="en-US" altLang="zh-CN" sz="2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71" y="6591300"/>
            <a:ext cx="6819900" cy="185604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71" y="3347826"/>
            <a:ext cx="6819900" cy="301692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3324929"/>
            <a:ext cx="7162800" cy="188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5478936"/>
            <a:ext cx="7162800" cy="22553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26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8700" y="2929447"/>
            <a:ext cx="6651326" cy="168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MemGen.v</a:t>
            </a:r>
            <a:r>
              <a:rPr lang="zh-CN" altLang="en-US" sz="2800" dirty="0"/>
              <a:t>：生成输出到 </a:t>
            </a:r>
            <a:r>
              <a:rPr lang="en-US" altLang="zh-CN" sz="2800" dirty="0"/>
              <a:t>MEM </a:t>
            </a:r>
            <a:r>
              <a:rPr lang="zh-CN" altLang="en-US" sz="2800" dirty="0"/>
              <a:t>级的信号，即生成访存指令相关的控制信号。</a:t>
            </a:r>
            <a:endParaRPr lang="en-US" altLang="zh-CN" sz="2800" dirty="0"/>
          </a:p>
        </p:txBody>
      </p:sp>
      <p:sp>
        <p:nvSpPr>
          <p:cNvPr id="5" name="箭头: 右 4"/>
          <p:cNvSpPr/>
          <p:nvPr/>
        </p:nvSpPr>
        <p:spPr>
          <a:xfrm>
            <a:off x="7855422" y="3468757"/>
            <a:ext cx="533400" cy="6096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5448" y="7043153"/>
            <a:ext cx="6553201" cy="168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 err="1"/>
              <a:t>BranchGen.v</a:t>
            </a:r>
            <a:r>
              <a:rPr lang="zh-CN" altLang="en-US" sz="2800" dirty="0"/>
              <a:t>：分支译码部件，主要用于判断分支和跳转指令，并产生相关信号。</a:t>
            </a:r>
            <a:endParaRPr lang="en-US" altLang="zh-CN" sz="2800" dirty="0"/>
          </a:p>
        </p:txBody>
      </p:sp>
      <p:sp>
        <p:nvSpPr>
          <p:cNvPr id="14" name="箭头: 右 13"/>
          <p:cNvSpPr/>
          <p:nvPr/>
        </p:nvSpPr>
        <p:spPr>
          <a:xfrm>
            <a:off x="7812450" y="7547114"/>
            <a:ext cx="533400" cy="6096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399" y="2298742"/>
            <a:ext cx="7391401" cy="2844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399" y="6134100"/>
            <a:ext cx="8074020" cy="3433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09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01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1200" y="1132077"/>
            <a:ext cx="2635813" cy="4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基础指令扩展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0" y="2400300"/>
            <a:ext cx="8765731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2" y="-10954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72" y="2305155"/>
            <a:ext cx="18284928" cy="4309045"/>
            <a:chOff x="0" y="0"/>
            <a:chExt cx="4815783" cy="1134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5784" cy="1134893"/>
            </a:xfrm>
            <a:custGeom>
              <a:avLst/>
              <a:gdLst/>
              <a:ahLst/>
              <a:cxnLst/>
              <a:rect l="l" t="t" r="r" b="b"/>
              <a:pathLst>
                <a:path w="4815784" h="1134893">
                  <a:moveTo>
                    <a:pt x="0" y="0"/>
                  </a:moveTo>
                  <a:lnTo>
                    <a:pt x="4815784" y="0"/>
                  </a:lnTo>
                  <a:lnTo>
                    <a:pt x="4815784" y="1134893"/>
                  </a:lnTo>
                  <a:lnTo>
                    <a:pt x="0" y="1134893"/>
                  </a:ln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5783" cy="118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72320" y="1028700"/>
            <a:ext cx="2343360" cy="234336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49888" y="1195155"/>
            <a:ext cx="2591296" cy="178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60"/>
              </a:lnSpc>
            </a:pPr>
            <a:r>
              <a:rPr lang="en-US" sz="10470" dirty="0">
                <a:solidFill>
                  <a:srgbClr val="FFFFFF"/>
                </a:solidFill>
                <a:latin typeface="思源黑体-超粗体" panose="020B0A00000000000000" charset="-122"/>
              </a:rPr>
              <a:t>02</a:t>
            </a:r>
            <a:endParaRPr lang="en-US" sz="1047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83089" y="3446732"/>
            <a:ext cx="11521821" cy="183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0"/>
              </a:lnSpc>
            </a:pPr>
            <a:r>
              <a:rPr lang="zh-CN" altLang="en-US" sz="10930" spc="983" dirty="0">
                <a:solidFill>
                  <a:srgbClr val="FFFFFF"/>
                </a:solidFill>
                <a:ea typeface="思源黑体-超粗体" panose="020B0A00000000000000" charset="-122"/>
              </a:rPr>
              <a:t>乘、除法器</a:t>
            </a:r>
            <a:endParaRPr lang="en-US" sz="10930" spc="983" dirty="0">
              <a:solidFill>
                <a:srgbClr val="FFFFFF"/>
              </a:solidFill>
              <a:ea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8308" y="7898218"/>
            <a:ext cx="983138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</a:pPr>
            <a:r>
              <a:rPr lang="zh-CN" altLang="en-US" sz="3600" dirty="0">
                <a:solidFill>
                  <a:srgbClr val="1F367F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成豪，施耀民</a:t>
            </a:r>
            <a:endParaRPr lang="en-US" sz="3600" dirty="0">
              <a:solidFill>
                <a:srgbClr val="1F367F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4928" cy="10297954"/>
          </a:xfrm>
          <a:custGeom>
            <a:avLst/>
            <a:gdLst/>
            <a:ahLst/>
            <a:cxnLst/>
            <a:rect l="l" t="t" r="r" b="b"/>
            <a:pathLst>
              <a:path w="18284928" h="10297954">
                <a:moveTo>
                  <a:pt x="0" y="0"/>
                </a:moveTo>
                <a:lnTo>
                  <a:pt x="18284928" y="0"/>
                </a:lnTo>
                <a:lnTo>
                  <a:pt x="18284928" y="10297954"/>
                </a:lnTo>
                <a:lnTo>
                  <a:pt x="0" y="1029795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4999"/>
            </a:blip>
            <a:stretch>
              <a:fillRect l="-43602" t="-5951" r="-43602"/>
            </a:stretch>
          </a:blipFill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625593" cy="6255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6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20641" y="1071574"/>
            <a:ext cx="690826" cy="46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5"/>
              </a:lnSpc>
            </a:pPr>
            <a:r>
              <a:rPr lang="en-US" sz="2790" dirty="0">
                <a:solidFill>
                  <a:srgbClr val="FFFFFF"/>
                </a:solidFill>
                <a:latin typeface="思源黑体-超粗体" panose="020B0A00000000000000" charset="-122"/>
              </a:rPr>
              <a:t>04</a:t>
            </a:r>
            <a:endParaRPr lang="en-US" sz="2790" dirty="0">
              <a:solidFill>
                <a:srgbClr val="FFFFFF"/>
              </a:solidFill>
              <a:latin typeface="思源黑体-超粗体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11467" y="1131727"/>
            <a:ext cx="4665533" cy="419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500" dirty="0">
                <a:solidFill>
                  <a:srgbClr val="000000"/>
                </a:solidFill>
                <a:ea typeface="思源黑体-超粗体" panose="020B0A00000000000000" charset="-122"/>
              </a:rPr>
              <a:t>除法器的实现</a:t>
            </a:r>
            <a:endParaRPr lang="en-US" sz="2500" dirty="0">
              <a:solidFill>
                <a:srgbClr val="000000"/>
              </a:solidFill>
              <a:ea typeface="思源黑体-超粗体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1738" y="2259661"/>
            <a:ext cx="1598145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除法指令说明：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除法指令有 2条，包括:div、divu，各指令的格式如图 所示。从图中可知这2条指令的指令码都是 SPECIAL，第6-15bit 都为0，可以依据第 0-5bit 的功能码确定是哪一种指令。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图片 3" descr="5576caaf2130ffbc5d1c2d20bcf0ee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5753100"/>
            <a:ext cx="11049000" cy="306183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587*616"/>
  <p:tag name="TABLE_ENDDRAG_RECT" val="60*184*588*616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NjdiOWY5MTRlZTkyODM2NTY2NGViYTRhZmZmY2RmND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4116</Words>
  <Application>WPS 演示</Application>
  <PresentationFormat>自定义</PresentationFormat>
  <Paragraphs>434</Paragraphs>
  <Slides>33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1" baseType="lpstr">
      <vt:lpstr>Arial</vt:lpstr>
      <vt:lpstr>宋体</vt:lpstr>
      <vt:lpstr>Wingdings</vt:lpstr>
      <vt:lpstr>思源黑体-超粗体 Bold</vt:lpstr>
      <vt:lpstr>黑体</vt:lpstr>
      <vt:lpstr>思源黑体-超粗体</vt:lpstr>
      <vt:lpstr>方正舒体</vt:lpstr>
      <vt:lpstr>微软雅黑</vt:lpstr>
      <vt:lpstr>Calibri</vt:lpstr>
      <vt:lpstr>Arial Unicode MS</vt:lpstr>
      <vt:lpstr>Arial</vt:lpstr>
      <vt:lpstr>思源黑体 1 Bold</vt:lpstr>
      <vt:lpstr>思源黑体 1</vt:lpstr>
      <vt:lpstr>思源黑体 2</vt:lpstr>
      <vt:lpstr>Wingdings</vt:lpstr>
      <vt:lpstr>华文琥珀</vt:lpstr>
      <vt:lpstr>微软雅黑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机组课设例外+中断部分-李晓坤</dc:title>
  <dc:creator>angel</dc:creator>
  <cp:lastModifiedBy>李晓</cp:lastModifiedBy>
  <cp:revision>11</cp:revision>
  <dcterms:created xsi:type="dcterms:W3CDTF">2006-08-16T00:00:00Z</dcterms:created>
  <dcterms:modified xsi:type="dcterms:W3CDTF">2023-11-09T12:43:40Z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9FA20068536544E2A716C0808E8C84D3_12</vt:lpwstr>
  </property>
  <property fmtid="{D5CDD505-2E9C-101B-9397-08002B2CF9AE}" pid="3" name="KSOProductBuildVer">
    <vt:lpwstr>2052-12.1.0.15933</vt:lpwstr>
  </property>
</Properties>
</file>